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82" r:id="rId19"/>
    <p:sldId id="283" r:id="rId20"/>
    <p:sldId id="276" r:id="rId21"/>
    <p:sldId id="277" r:id="rId22"/>
    <p:sldId id="278" r:id="rId23"/>
    <p:sldId id="273" r:id="rId24"/>
    <p:sldId id="275" r:id="rId25"/>
    <p:sldId id="274" r:id="rId26"/>
    <p:sldId id="279" r:id="rId27"/>
    <p:sldId id="27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Quattrocento Sans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7" roundtripDataSignature="AMtx7mig3zJZIuIKHm0PzvkAc4joyu0B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7663A4-B9B9-4608-902D-44B9EE3E48D8}">
  <a:tblStyle styleId="{9C7663A4-B9B9-4608-902D-44B9EE3E48D8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fd4bd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afd4bd98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6afd4bd98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fd4bd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afd4bd98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6afd4bd98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54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3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3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69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84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15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7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8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In modalità Presentazione seleziona le frecce per visitare i collegamenti.</a:t>
            </a:r>
            <a:endParaRPr/>
          </a:p>
        </p:txBody>
      </p:sp>
      <p:sp>
        <p:nvSpPr>
          <p:cNvPr id="208" name="Google Shape;20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fd4bd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afd4bd98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6afd4bd98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546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335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36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2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697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842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1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15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1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71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71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7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In modalità Presentazione seleziona le frecce per visitare i collegamenti.</a:t>
            </a:r>
            <a:endParaRPr/>
          </a:p>
        </p:txBody>
      </p:sp>
      <p:sp>
        <p:nvSpPr>
          <p:cNvPr id="208" name="Google Shape;20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238fbc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74238fbc2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74238fbc2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0c5a84a34_0_1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0c5a84a34_0_8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70c5a84a34_0_8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2" name="Google Shape;52;g70c5a84a34_0_8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g70c5a84a34_0_8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70c5a84a34_0_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c5a84a34_0_9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g70c5a84a34_0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0c5a84a34_0_97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70c5a84a34_0_97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70c5a84a34_0_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70c5a84a34_0_103"/>
          <p:cNvSpPr/>
          <p:nvPr/>
        </p:nvSpPr>
        <p:spPr>
          <a:xfrm>
            <a:off x="256032" y="265176"/>
            <a:ext cx="11682900" cy="6332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" name="Google Shape;17;g70c5a84a34_0_103"/>
          <p:cNvCxnSpPr/>
          <p:nvPr/>
        </p:nvCxnSpPr>
        <p:spPr>
          <a:xfrm>
            <a:off x="604434" y="1196392"/>
            <a:ext cx="10983000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g70c5a84a34_0_10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  <a:defRPr sz="2800">
                <a:solidFill>
                  <a:srgbClr val="3A3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70c5a84a34_0_103"/>
          <p:cNvSpPr txBox="1">
            <a:spLocks noGrp="1"/>
          </p:cNvSpPr>
          <p:nvPr>
            <p:ph type="body" idx="1"/>
          </p:nvPr>
        </p:nvSpPr>
        <p:spPr>
          <a:xfrm>
            <a:off x="539496" y="1435608"/>
            <a:ext cx="44166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Quattrocento Sans"/>
              <a:buChar char="●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 sz="1200"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■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70c5a84a34_0_103"/>
          <p:cNvSpPr txBox="1">
            <a:spLocks noGrp="1"/>
          </p:cNvSpPr>
          <p:nvPr>
            <p:ph type="dt" idx="10"/>
          </p:nvPr>
        </p:nvSpPr>
        <p:spPr>
          <a:xfrm>
            <a:off x="539496" y="62039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70c5a84a34_0_103"/>
          <p:cNvSpPr txBox="1">
            <a:spLocks noGrp="1"/>
          </p:cNvSpPr>
          <p:nvPr>
            <p:ph type="ftr" idx="11"/>
          </p:nvPr>
        </p:nvSpPr>
        <p:spPr>
          <a:xfrm>
            <a:off x="4648200" y="62039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70c5a84a34_0_103"/>
          <p:cNvSpPr txBox="1">
            <a:spLocks noGrp="1"/>
          </p:cNvSpPr>
          <p:nvPr>
            <p:ph type="sldNum" idx="12"/>
          </p:nvPr>
        </p:nvSpPr>
        <p:spPr>
          <a:xfrm>
            <a:off x="8371926" y="62039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70c5a84a34_0_6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5" name="Google Shape;25;g70c5a84a34_0_6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g70c5a84a34_0_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70c5a84a34_0_6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g70c5a84a34_0_6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70c5a84a34_0_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70c5a84a34_0_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g70c5a84a34_0_6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0c5a84a34_0_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70c5a84a34_0_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70c5a84a34_0_7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g70c5a84a34_0_7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0c5a84a34_0_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70c5a84a34_0_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0c5a84a34_0_8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g70c5a84a34_0_8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g70c5a84a34_0_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0c5a84a34_0_8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8" name="Google Shape;48;g70c5a84a34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0c5a84a34_0_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0c5a84a34_0_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0c5a84a34_0_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shopppone-front.herokuapp.com/product?page=1&amp;size=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afd4bd980_0_1"/>
          <p:cNvSpPr txBox="1"/>
          <p:nvPr/>
        </p:nvSpPr>
        <p:spPr>
          <a:xfrm>
            <a:off x="3429000" y="396875"/>
            <a:ext cx="5334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Review</a:t>
            </a:r>
            <a:endParaRPr sz="3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6afd4bd980_0_1"/>
          <p:cNvSpPr txBox="1"/>
          <p:nvPr/>
        </p:nvSpPr>
        <p:spPr>
          <a:xfrm>
            <a:off x="3052800" y="2260600"/>
            <a:ext cx="62388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t-IT"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TOShop</a:t>
            </a:r>
            <a:endParaRPr sz="4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6afd4bd980_0_1"/>
          <p:cNvSpPr txBox="1"/>
          <p:nvPr/>
        </p:nvSpPr>
        <p:spPr>
          <a:xfrm>
            <a:off x="3135300" y="5746750"/>
            <a:ext cx="5921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it-IT" sz="2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November 13,2019</a:t>
            </a:r>
            <a:endParaRPr sz="2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g6afd4bd980_0_1"/>
          <p:cNvSpPr txBox="1"/>
          <p:nvPr/>
        </p:nvSpPr>
        <p:spPr>
          <a:xfrm>
            <a:off x="300050" y="5757875"/>
            <a:ext cx="2914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Latino Salvatore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Pettinato Pietro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Donini Massimo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Spikes</a:t>
            </a:r>
            <a:endParaRPr sz="4800"/>
          </a:p>
        </p:txBody>
      </p:sp>
      <p:sp>
        <p:nvSpPr>
          <p:cNvPr id="171" name="Google Shape;171;p11"/>
          <p:cNvSpPr txBox="1"/>
          <p:nvPr/>
        </p:nvSpPr>
        <p:spPr>
          <a:xfrm>
            <a:off x="623100" y="2295651"/>
            <a:ext cx="109458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Aggiunta del servizio di Login con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Facebook</a:t>
            </a:r>
            <a:endParaRPr sz="2800" b="0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Pagamenti sicuri tramite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carta e PayPal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Maps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l’individuazione dei venditori nelle vicinanze</a:t>
            </a:r>
            <a:endParaRPr sz="2800" b="0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Spring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Angular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Maven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 Services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REST e SOAP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Interaction Draft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t="563" b="563"/>
          <a:stretch/>
        </p:blipFill>
        <p:spPr>
          <a:xfrm>
            <a:off x="1080900" y="1213575"/>
            <a:ext cx="10030199" cy="53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 dirty="0"/>
              <a:t>CRC Cards  1/3</a:t>
            </a:r>
            <a:endParaRPr dirty="0"/>
          </a:p>
        </p:txBody>
      </p:sp>
      <p:graphicFrame>
        <p:nvGraphicFramePr>
          <p:cNvPr id="183" name="Google Shape;183;p12"/>
          <p:cNvGraphicFramePr/>
          <p:nvPr>
            <p:extLst>
              <p:ext uri="{D42A27DB-BD31-4B8C-83A1-F6EECF244321}">
                <p14:modId xmlns:p14="http://schemas.microsoft.com/office/powerpoint/2010/main" val="2329486423"/>
              </p:ext>
            </p:extLst>
          </p:nvPr>
        </p:nvGraphicFramePr>
        <p:xfrm>
          <a:off x="735893" y="1645920"/>
          <a:ext cx="5360100" cy="39319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68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dell’utente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il login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la registrazione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Baratta il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la ricerca 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Visualizza i dati di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Acquista un prodotto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12"/>
          <p:cNvGraphicFramePr/>
          <p:nvPr>
            <p:extLst>
              <p:ext uri="{D42A27DB-BD31-4B8C-83A1-F6EECF244321}">
                <p14:modId xmlns:p14="http://schemas.microsoft.com/office/powerpoint/2010/main" val="2236505148"/>
              </p:ext>
            </p:extLst>
          </p:nvPr>
        </p:nvGraphicFramePr>
        <p:xfrm>
          <a:off x="6374693" y="1645920"/>
          <a:ext cx="5360100" cy="167214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43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del prodotto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CRC Cards  2/3</a:t>
            </a:r>
            <a:endParaRPr/>
          </a:p>
        </p:txBody>
      </p:sp>
      <p:graphicFrame>
        <p:nvGraphicFramePr>
          <p:cNvPr id="190" name="Google Shape;190;p13"/>
          <p:cNvGraphicFramePr/>
          <p:nvPr>
            <p:extLst>
              <p:ext uri="{D42A27DB-BD31-4B8C-83A1-F6EECF244321}">
                <p14:modId xmlns:p14="http://schemas.microsoft.com/office/powerpoint/2010/main" val="1735634667"/>
              </p:ext>
            </p:extLst>
          </p:nvPr>
        </p:nvGraphicFramePr>
        <p:xfrm>
          <a:off x="2797667" y="3865804"/>
          <a:ext cx="6877125" cy="21031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95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Baratto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di un prodotto usato che saranno oggetto di baratto 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5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Valuta il prodotto del cliente</a:t>
                      </a:r>
                      <a:endParaRPr lang="it-IT"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Utente(login)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Google Shape;191;p13"/>
          <p:cNvGraphicFramePr/>
          <p:nvPr>
            <p:extLst>
              <p:ext uri="{D42A27DB-BD31-4B8C-83A1-F6EECF244321}">
                <p14:modId xmlns:p14="http://schemas.microsoft.com/office/powerpoint/2010/main" val="2465235488"/>
              </p:ext>
            </p:extLst>
          </p:nvPr>
        </p:nvGraphicFramePr>
        <p:xfrm>
          <a:off x="2797668" y="1425395"/>
          <a:ext cx="6877125" cy="21031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3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Acquisto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di una transazione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Mostra i dati di un acquisto effettuato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Utente(fornitore)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Utente(login)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/>
              <a:t>CRC Cards 3/3</a:t>
            </a:r>
            <a:endParaRPr sz="4800" dirty="0"/>
          </a:p>
        </p:txBody>
      </p:sp>
      <p:graphicFrame>
        <p:nvGraphicFramePr>
          <p:cNvPr id="198" name="Google Shape;198;g74238fbc29_0_10"/>
          <p:cNvGraphicFramePr/>
          <p:nvPr/>
        </p:nvGraphicFramePr>
        <p:xfrm>
          <a:off x="2458675" y="2796832"/>
          <a:ext cx="7274650" cy="23396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0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>
                          <a:solidFill>
                            <a:schemeClr val="dk2"/>
                          </a:solidFill>
                        </a:rPr>
                        <a:t>Carrello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il carrello dell’utente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0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Aggiungi prodotto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Rimuovi prodotto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Calcola totale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Mockups</a:t>
            </a:r>
            <a:endParaRPr sz="4800"/>
          </a:p>
        </p:txBody>
      </p:sp>
      <p:pic>
        <p:nvPicPr>
          <p:cNvPr id="2" name="video mockup">
            <a:hlinkClick r:id="" action="ppaction://media"/>
            <a:extLst>
              <a:ext uri="{FF2B5EF4-FFF2-40B4-BE49-F238E27FC236}">
                <a16:creationId xmlns:a16="http://schemas.microsoft.com/office/drawing/2014/main" id="{10D0468A-D2F5-4CAC-A820-4E5F0756B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872" y="1244034"/>
            <a:ext cx="7993930" cy="532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afd4bd980_0_1"/>
          <p:cNvSpPr txBox="1"/>
          <p:nvPr/>
        </p:nvSpPr>
        <p:spPr>
          <a:xfrm>
            <a:off x="3429000" y="396875"/>
            <a:ext cx="5334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Review</a:t>
            </a:r>
            <a:endParaRPr sz="3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6afd4bd980_0_1"/>
          <p:cNvSpPr txBox="1"/>
          <p:nvPr/>
        </p:nvSpPr>
        <p:spPr>
          <a:xfrm>
            <a:off x="3052800" y="2260600"/>
            <a:ext cx="62388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t-IT"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TOShop</a:t>
            </a:r>
            <a:endParaRPr sz="4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6afd4bd980_0_1"/>
          <p:cNvSpPr txBox="1"/>
          <p:nvPr/>
        </p:nvSpPr>
        <p:spPr>
          <a:xfrm>
            <a:off x="3135300" y="5746750"/>
            <a:ext cx="5921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it-IT" sz="2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November 13,2019</a:t>
            </a:r>
            <a:endParaRPr sz="2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g6afd4bd980_0_1"/>
          <p:cNvSpPr txBox="1"/>
          <p:nvPr/>
        </p:nvSpPr>
        <p:spPr>
          <a:xfrm>
            <a:off x="300050" y="5757875"/>
            <a:ext cx="2914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Latino Salvatore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Pettinato Pietro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Donini Massimo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1675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Motivations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437075" y="1419249"/>
            <a:ext cx="11441100" cy="5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Servizi: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con il quale il cliente/utente privato può acquistare un nuovo prodotto, semplicemente, liberandosi di un prodotto da esso posseduto e non più utilizzato;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Chilometro Zero: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di commercio nel quale i prodotti vengono commercializzati e venduti nella stessa zona di produzione, nel nostro caso Torino. 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incrementare le vendite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piccoli e medi lavoratori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(maggiore visibilità) 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riduzione dei problemi legati alla spedizione della merce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 di diversi venditori in un’unica spedizione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(abbattimento dei costi di spedizione, in quanto quest’ultima sarà unica).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it-IT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6308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>
                <a:latin typeface="Quattrocento Sans"/>
                <a:ea typeface="Quattrocento Sans"/>
                <a:cs typeface="Quattrocento Sans"/>
                <a:sym typeface="Quattrocento Sans"/>
              </a:rPr>
              <a:t>Project goals</a:t>
            </a:r>
            <a:endParaRPr/>
          </a:p>
        </p:txBody>
      </p:sp>
      <p:grpSp>
        <p:nvGrpSpPr>
          <p:cNvPr id="89" name="Google Shape;89;p3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90" name="Google Shape;90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1089713" y="1824627"/>
            <a:ext cx="9387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 e acquisto di prodotti nuovi e usati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3" name="Google Shape;93;p3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94" name="Google Shape;94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97" name="Google Shape;97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089724" y="2804257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 di usare il </a:t>
            </a:r>
            <a:r>
              <a:rPr lang="it-IT" sz="2800" b="1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</a:t>
            </a:r>
            <a:endParaRPr sz="14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22949" y="3424793"/>
            <a:ext cx="102990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di 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crediti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virtuali (ottenuti tramite la vendita di un prodotto dell’utente all’applicazione TOShop)  per l’acquisto di altri prodotti sulla piattaforma</a:t>
            </a:r>
            <a:endParaRPr sz="28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3" descr="Piccolo cerchio con il numero 3 all'interno che indica il passaggio 3"/>
          <p:cNvGrpSpPr/>
          <p:nvPr/>
        </p:nvGrpSpPr>
        <p:grpSpPr>
          <a:xfrm>
            <a:off x="521202" y="5100270"/>
            <a:ext cx="558300" cy="409800"/>
            <a:chOff x="6953426" y="711274"/>
            <a:chExt cx="558300" cy="409800"/>
          </a:xfrm>
        </p:grpSpPr>
        <p:sp>
          <p:nvSpPr>
            <p:cNvPr id="102" name="Google Shape;102;p3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1089725" y="4907151"/>
            <a:ext cx="10499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del </a:t>
            </a:r>
            <a:r>
              <a:rPr lang="it-IT" sz="28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zero</a:t>
            </a: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ridurre costi di spedizione ed emissioni di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</a:t>
            </a:r>
            <a:r>
              <a:rPr lang="it-IT" sz="2800" b="0" i="0" u="none" strike="noStrike" cap="none" baseline="-25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0" i="0" u="none" strike="noStrike" cap="none" baseline="-250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3084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Project NO goals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" name="Google Shape;111;p4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12" name="Google Shape;112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 txBox="1"/>
          <p:nvPr/>
        </p:nvSpPr>
        <p:spPr>
          <a:xfrm>
            <a:off x="1056513" y="1958189"/>
            <a:ext cx="103656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Tracciamento della spedizione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4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116" name="Google Shape;116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119" name="Google Shape;119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/>
          <p:nvPr/>
        </p:nvSpPr>
        <p:spPr>
          <a:xfrm>
            <a:off x="1122949" y="2712825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Valutazione del prodotto usato da parte di un admin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22949" y="3569863"/>
            <a:ext cx="10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Assistenza tramite Chat Online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4" descr="Piccolo cerchio con il numero 3 all'interno che indica il passaggio 3"/>
          <p:cNvGrpSpPr/>
          <p:nvPr/>
        </p:nvGrpSpPr>
        <p:grpSpPr>
          <a:xfrm>
            <a:off x="531477" y="4413320"/>
            <a:ext cx="558300" cy="409800"/>
            <a:chOff x="6953426" y="711274"/>
            <a:chExt cx="558300" cy="409800"/>
          </a:xfrm>
        </p:grpSpPr>
        <p:sp>
          <p:nvSpPr>
            <p:cNvPr id="124" name="Google Shape;124;p4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1109450" y="4299925"/>
            <a:ext cx="570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Gestione del magazzino dell'usato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6790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Motivations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437075" y="1419249"/>
            <a:ext cx="11441100" cy="5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Servizi: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con il quale il cliente/utente privato può acquistare un nuovo prodotto, semplicemente, liberandosi di un prodotto da esso posseduto e non più utilizzato;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Chilometro Zero: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di commercio nel quale i prodotti vengono commercializzati e venduti nella stessa zona di produzione, nel nostro caso Torino. 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incrementare le vendite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piccoli e medi lavoratori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(maggiore visibilità) 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riduzione dei problemi legati alla spedizione della merce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 di diversi venditori in un’unica spedizione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(abbattimento dei costi di spedizione, in quanto quest’ultima sarà unica).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it-IT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41C48-7DE5-4586-AB2F-5D4B6986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Project plan 2° review</a:t>
            </a:r>
          </a:p>
        </p:txBody>
      </p:sp>
      <p:pic>
        <p:nvPicPr>
          <p:cNvPr id="4" name="Immagine 3" descr="Immagine che contiene screenshot, città, largo, bianco&#10;&#10;Descrizione generata automaticamente">
            <a:extLst>
              <a:ext uri="{FF2B5EF4-FFF2-40B4-BE49-F238E27FC236}">
                <a16:creationId xmlns:a16="http://schemas.microsoft.com/office/drawing/2014/main" id="{EDA75540-8279-4D5B-B496-B9922EB7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7" y="1480008"/>
            <a:ext cx="11698663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8D9A5-2635-463D-BCAD-9CFAF89D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1/2</a:t>
            </a:r>
          </a:p>
        </p:txBody>
      </p:sp>
      <p:graphicFrame>
        <p:nvGraphicFramePr>
          <p:cNvPr id="4" name="Google Shape;183;p12">
            <a:extLst>
              <a:ext uri="{FF2B5EF4-FFF2-40B4-BE49-F238E27FC236}">
                <a16:creationId xmlns:a16="http://schemas.microsoft.com/office/drawing/2014/main" id="{606B9D0E-FA3D-4F8F-8751-C68840D7B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216486"/>
              </p:ext>
            </p:extLst>
          </p:nvPr>
        </p:nvGraphicFramePr>
        <p:xfrm>
          <a:off x="521207" y="1296477"/>
          <a:ext cx="5360100" cy="3336552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68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83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5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dell’utente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0464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il login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registrazione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Baratta il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ricerca 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Visualizza i dati di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Acquista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Riepilogo ordini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Analizza stato ordine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184;p12">
            <a:extLst>
              <a:ext uri="{FF2B5EF4-FFF2-40B4-BE49-F238E27FC236}">
                <a16:creationId xmlns:a16="http://schemas.microsoft.com/office/drawing/2014/main" id="{F749CD57-DFD0-46E1-947E-BB682F118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401060"/>
              </p:ext>
            </p:extLst>
          </p:nvPr>
        </p:nvGraphicFramePr>
        <p:xfrm>
          <a:off x="6275468" y="1296477"/>
          <a:ext cx="5360100" cy="197907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43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 prodotto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viene sottoposto a baratto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viene venduto</a:t>
                      </a:r>
                    </a:p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oogle Shape;191;p13">
            <a:extLst>
              <a:ext uri="{FF2B5EF4-FFF2-40B4-BE49-F238E27FC236}">
                <a16:creationId xmlns:a16="http://schemas.microsoft.com/office/drawing/2014/main" id="{0913D1A3-513E-4AB7-BA7D-F1D0334CA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241806"/>
              </p:ext>
            </p:extLst>
          </p:nvPr>
        </p:nvGraphicFramePr>
        <p:xfrm>
          <a:off x="2836905" y="4792101"/>
          <a:ext cx="6877125" cy="170475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3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rgbClr val="0070C0"/>
                          </a:solidFill>
                        </a:rPr>
                        <a:t>Ordine</a:t>
                      </a:r>
                      <a:endParaRPr sz="1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di una transazione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Mostra i dati di un acquisto effettuato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Utente(fornitore)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Utente(login) </a:t>
                      </a: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Carrello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57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3C452-A1E7-4309-9705-09F3CBE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2/2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3B85284-603B-430D-B46C-50FE4D09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13600"/>
              </p:ext>
            </p:extLst>
          </p:nvPr>
        </p:nvGraphicFramePr>
        <p:xfrm>
          <a:off x="2310712" y="1272749"/>
          <a:ext cx="7274650" cy="25753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187555">
                  <a:extLst>
                    <a:ext uri="{9D8B030D-6E8A-4147-A177-3AD203B41FA5}">
                      <a16:colId xmlns:a16="http://schemas.microsoft.com/office/drawing/2014/main" val="3467705409"/>
                    </a:ext>
                  </a:extLst>
                </a:gridCol>
                <a:gridCol w="3087095">
                  <a:extLst>
                    <a:ext uri="{9D8B030D-6E8A-4147-A177-3AD203B41FA5}">
                      <a16:colId xmlns:a16="http://schemas.microsoft.com/office/drawing/2014/main" val="1583249471"/>
                    </a:ext>
                  </a:extLst>
                </a:gridCol>
              </a:tblGrid>
              <a:tr h="440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sngStrike" cap="none" dirty="0">
                          <a:solidFill>
                            <a:schemeClr val="dk2"/>
                          </a:solidFill>
                        </a:rPr>
                        <a:t>Baratto </a:t>
                      </a:r>
                      <a:r>
                        <a:rPr lang="it-IT" sz="1800" b="1" u="none" strike="noStrike" cap="none" dirty="0">
                          <a:solidFill>
                            <a:srgbClr val="FF0000"/>
                          </a:solidFill>
                        </a:rPr>
                        <a:t>Prodotto valutato</a:t>
                      </a:r>
                      <a:endParaRPr sz="1800" b="1" u="none" strike="sng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8054"/>
                  </a:ext>
                </a:extLst>
              </a:tr>
              <a:tr h="79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Rappresenta i dati di un prodotto usato che saranno oggetto di baratto 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53651"/>
                  </a:ext>
                </a:extLst>
              </a:tr>
              <a:tr h="79345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valutato correttamente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da inserire nel DB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Aggiorna Crediti Utente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Utente(login) </a:t>
                      </a: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Utente (Admin)</a:t>
                      </a:r>
                      <a:endParaRPr lang="it-IT"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Utente (Cliente)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endParaRPr lang="it-IT" sz="10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910471"/>
                  </a:ext>
                </a:extLst>
              </a:tr>
            </a:tbl>
          </a:graphicData>
        </a:graphic>
      </p:graphicFrame>
      <p:graphicFrame>
        <p:nvGraphicFramePr>
          <p:cNvPr id="5" name="Google Shape;198;g74238fbc29_0_10">
            <a:extLst>
              <a:ext uri="{FF2B5EF4-FFF2-40B4-BE49-F238E27FC236}">
                <a16:creationId xmlns:a16="http://schemas.microsoft.com/office/drawing/2014/main" id="{EEB16C11-DDD2-4EA3-B878-E3D32C350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462478"/>
              </p:ext>
            </p:extLst>
          </p:nvPr>
        </p:nvGraphicFramePr>
        <p:xfrm>
          <a:off x="2310712" y="4032622"/>
          <a:ext cx="7274650" cy="23396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0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Carrello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Rappresenta il carrello dell’utente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0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Aggiungi prodotto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Rimuovi prodotto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Calcola totale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 err="1">
                          <a:solidFill>
                            <a:srgbClr val="0070C0"/>
                          </a:solidFill>
                        </a:rPr>
                        <a:t>CheckOut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Ordine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0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/>
              <a:t>Class Diagram</a:t>
            </a:r>
            <a:endParaRPr sz="4800" dirty="0"/>
          </a:p>
        </p:txBody>
      </p:sp>
      <p:pic>
        <p:nvPicPr>
          <p:cNvPr id="4" name="Immagine 3" descr="Immagine che contiene screenshot, segnale&#10;&#10;Descrizione generata automaticamente">
            <a:extLst>
              <a:ext uri="{FF2B5EF4-FFF2-40B4-BE49-F238E27FC236}">
                <a16:creationId xmlns:a16="http://schemas.microsoft.com/office/drawing/2014/main" id="{86EA148F-E0AA-4D6A-B5BB-0EC921B8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37" y="1088256"/>
            <a:ext cx="7263645" cy="56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58432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(Baratto)</a:t>
            </a:r>
            <a:endParaRPr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629222-4092-4E04-A931-E01B2767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27"/>
            <a:ext cx="12106640" cy="43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6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9142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(Ricerca)</a:t>
            </a:r>
            <a:endParaRPr sz="4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9A4258-F4FD-493D-BE22-A2812CEB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28" y="1088257"/>
            <a:ext cx="9489423" cy="54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1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EF695-2529-4127-A08C-E2791F1B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Problemi riscontrati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4791B3-BCCB-4CA6-9FC1-44F84B55F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0640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800"/>
            </a:pPr>
            <a:r>
              <a:rPr lang="it-IT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Spring</a:t>
            </a:r>
          </a:p>
          <a:p>
            <a:pPr lvl="0" indent="-40640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800"/>
            </a:pPr>
            <a:r>
              <a:rPr lang="it-IT" sz="2400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Angular</a:t>
            </a:r>
            <a:endParaRPr lang="it-IT" sz="2400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524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891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 idx="4294967295"/>
          </p:nvPr>
        </p:nvSpPr>
        <p:spPr>
          <a:xfrm>
            <a:off x="841700" y="2424000"/>
            <a:ext cx="103086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it-IT" sz="4800" b="1">
                <a:solidFill>
                  <a:schemeClr val="lt1"/>
                </a:solidFill>
              </a:rPr>
              <a:t>Thank you for your attention !</a:t>
            </a:r>
            <a:endParaRPr sz="4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afd4bd980_0_1"/>
          <p:cNvSpPr txBox="1"/>
          <p:nvPr/>
        </p:nvSpPr>
        <p:spPr>
          <a:xfrm>
            <a:off x="3429000" y="396875"/>
            <a:ext cx="5334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Review</a:t>
            </a:r>
            <a:endParaRPr sz="3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6afd4bd980_0_1"/>
          <p:cNvSpPr txBox="1"/>
          <p:nvPr/>
        </p:nvSpPr>
        <p:spPr>
          <a:xfrm>
            <a:off x="3052800" y="2260600"/>
            <a:ext cx="62388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t-IT" sz="48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TOShop</a:t>
            </a:r>
            <a:endParaRPr lang="it-IT" sz="4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6afd4bd980_0_1"/>
          <p:cNvSpPr txBox="1"/>
          <p:nvPr/>
        </p:nvSpPr>
        <p:spPr>
          <a:xfrm>
            <a:off x="3135300" y="5746750"/>
            <a:ext cx="5921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2600"/>
            </a:pPr>
            <a:r>
              <a:rPr lang="it-IT" sz="2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Settembre</a:t>
            </a:r>
            <a:r>
              <a:rPr lang="it-IT" sz="26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2020</a:t>
            </a:r>
            <a:endParaRPr sz="2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g6afd4bd980_0_1"/>
          <p:cNvSpPr txBox="1"/>
          <p:nvPr/>
        </p:nvSpPr>
        <p:spPr>
          <a:xfrm>
            <a:off x="300050" y="5757875"/>
            <a:ext cx="2914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Latino Salvatore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Pettinato Pietro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Donini Massimo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Immagine 8">
            <a:hlinkClick r:id="rId3"/>
            <a:extLst>
              <a:ext uri="{FF2B5EF4-FFF2-40B4-BE49-F238E27FC236}">
                <a16:creationId xmlns:a16="http://schemas.microsoft.com/office/drawing/2014/main" id="{C869225A-0818-4CB8-803E-185341791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366" y="5501304"/>
            <a:ext cx="1210559" cy="12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Motivations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437075" y="1419249"/>
            <a:ext cx="11441100" cy="5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Servizi: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Baratto: 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con il quale il cliente/utente privato può acquistare un nuovo prodotto, semplicemente, liberandosi di un prodotto da esso posseduto e non più utilizzato;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Chilometro Zero: 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di commercio nel quale i prodotti vengono commercializzati e venduti nella stessa zona di produzione, nel nostro caso Torino. 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incrementare le vendite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piccoli e medi lavoratori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(maggiore visibilità) 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riduzione dei problemi legati alla spedizione della merce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 di diversi venditori in un’unica spedizione 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(abbattimento dei costi di spedizione, in quanto quest’ultima sarà unica).</a:t>
            </a:r>
            <a:endParaRPr sz="2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it-IT" sz="1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5386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>
                <a:latin typeface="Quattrocento Sans"/>
                <a:ea typeface="Quattrocento Sans"/>
                <a:cs typeface="Quattrocento Sans"/>
                <a:sym typeface="Quattrocento Sans"/>
              </a:rPr>
              <a:t>Project goals</a:t>
            </a:r>
            <a:endParaRPr/>
          </a:p>
        </p:txBody>
      </p:sp>
      <p:grpSp>
        <p:nvGrpSpPr>
          <p:cNvPr id="89" name="Google Shape;89;p3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90" name="Google Shape;90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1089713" y="1824627"/>
            <a:ext cx="9387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 e acquisto di prodotti nuovi e usati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3" name="Google Shape;93;p3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94" name="Google Shape;94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97" name="Google Shape;97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089724" y="2804257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 di usare il </a:t>
            </a:r>
            <a:r>
              <a:rPr lang="it-IT" sz="2800" b="1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</a:t>
            </a:r>
            <a:endParaRPr sz="14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22949" y="3424793"/>
            <a:ext cx="102990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di 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crediti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virtuali (ottenuti tramite la vendita di un prodotto dell’utente all’applicazione TOShop)  per l’acquisto di altri prodotti sulla piattaforma</a:t>
            </a:r>
            <a:endParaRPr sz="28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3" descr="Piccolo cerchio con il numero 3 all'interno che indica il passaggio 3"/>
          <p:cNvGrpSpPr/>
          <p:nvPr/>
        </p:nvGrpSpPr>
        <p:grpSpPr>
          <a:xfrm>
            <a:off x="521202" y="5100270"/>
            <a:ext cx="558300" cy="409800"/>
            <a:chOff x="6953426" y="711274"/>
            <a:chExt cx="558300" cy="409800"/>
          </a:xfrm>
        </p:grpSpPr>
        <p:sp>
          <p:nvSpPr>
            <p:cNvPr id="102" name="Google Shape;102;p3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1089725" y="4907151"/>
            <a:ext cx="10499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del </a:t>
            </a:r>
            <a:r>
              <a:rPr lang="it-IT" sz="28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zero</a:t>
            </a: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ridurre costi di spedizione ed emissioni di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</a:t>
            </a:r>
            <a:r>
              <a:rPr lang="it-IT" sz="2800" b="0" i="0" u="none" strike="noStrike" cap="none" baseline="-25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0" i="0" u="none" strike="noStrike" cap="none" baseline="-250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 dirty="0">
                <a:latin typeface="+mj-lt"/>
                <a:ea typeface="Quattrocento Sans"/>
                <a:cs typeface="Quattrocento Sans"/>
                <a:sym typeface="Quattrocento Sans"/>
              </a:rPr>
              <a:t>Project goals</a:t>
            </a:r>
            <a:endParaRPr dirty="0">
              <a:latin typeface="+mj-lt"/>
            </a:endParaRPr>
          </a:p>
        </p:txBody>
      </p:sp>
      <p:grpSp>
        <p:nvGrpSpPr>
          <p:cNvPr id="89" name="Google Shape;89;p3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90" name="Google Shape;90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1089713" y="1824627"/>
            <a:ext cx="9387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 e acquisto di prodotti nuovi e usati</a:t>
            </a:r>
            <a:endParaRPr sz="2800" b="0" i="0" u="none" strike="noStrike" cap="none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3" name="Google Shape;93;p3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94" name="Google Shape;94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97" name="Google Shape;97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089724" y="2804257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 di usare il </a:t>
            </a:r>
            <a:r>
              <a:rPr lang="it-IT" sz="2800" b="1" i="0" u="none" strike="noStrike" cap="none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</a:t>
            </a:r>
            <a:endParaRPr sz="1400" b="0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22949" y="3424793"/>
            <a:ext cx="102990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di 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crediti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virtuali (ottenuti tramite la vendita di un prodotto dell’utente all’applicazione TOShop)  per l’acquisto di altri prodotti sulla piattaforma</a:t>
            </a:r>
            <a:endParaRPr sz="28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3" descr="Piccolo cerchio con il numero 3 all'interno che indica il passaggio 3"/>
          <p:cNvGrpSpPr/>
          <p:nvPr/>
        </p:nvGrpSpPr>
        <p:grpSpPr>
          <a:xfrm>
            <a:off x="521202" y="5100270"/>
            <a:ext cx="558300" cy="409800"/>
            <a:chOff x="6953426" y="711274"/>
            <a:chExt cx="558300" cy="409800"/>
          </a:xfrm>
        </p:grpSpPr>
        <p:sp>
          <p:nvSpPr>
            <p:cNvPr id="102" name="Google Shape;102;p3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1089725" y="4907151"/>
            <a:ext cx="10499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del </a:t>
            </a:r>
            <a:r>
              <a:rPr lang="it-IT" sz="28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zero</a:t>
            </a: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ridurre costi di spedizione ed emissioni di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</a:t>
            </a:r>
            <a:r>
              <a:rPr lang="it-IT" sz="2800" b="0" i="0" u="none" strike="noStrike" cap="none" baseline="-25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0" i="0" u="none" strike="noStrike" cap="none" baseline="-250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4245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 dirty="0"/>
              <a:t>Project NO goals</a:t>
            </a:r>
            <a:endParaRPr sz="4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" name="Google Shape;111;p4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12" name="Google Shape;112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 txBox="1"/>
          <p:nvPr/>
        </p:nvSpPr>
        <p:spPr>
          <a:xfrm>
            <a:off x="1056513" y="1958189"/>
            <a:ext cx="103656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Tracciamento della spedizione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4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116" name="Google Shape;116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119" name="Google Shape;119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/>
          <p:nvPr/>
        </p:nvSpPr>
        <p:spPr>
          <a:xfrm>
            <a:off x="1122949" y="2712825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Valutazione del prodotto usato da parte di un admin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22949" y="3569863"/>
            <a:ext cx="10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Assistenza tramite Chat Online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4" descr="Piccolo cerchio con il numero 3 all'interno che indica il passaggio 3"/>
          <p:cNvGrpSpPr/>
          <p:nvPr/>
        </p:nvGrpSpPr>
        <p:grpSpPr>
          <a:xfrm>
            <a:off x="531477" y="4413320"/>
            <a:ext cx="558300" cy="409800"/>
            <a:chOff x="6953426" y="711274"/>
            <a:chExt cx="558300" cy="409800"/>
          </a:xfrm>
        </p:grpSpPr>
        <p:sp>
          <p:nvSpPr>
            <p:cNvPr id="124" name="Google Shape;124;p4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1109450" y="4299925"/>
            <a:ext cx="570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Gestione del magazzino dell'usato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0401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41C48-7DE5-4586-AB2F-5D4B6986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8603939" cy="640200"/>
          </a:xfrm>
        </p:spPr>
        <p:txBody>
          <a:bodyPr/>
          <a:lstStyle/>
          <a:p>
            <a:r>
              <a:rPr lang="it-IT" sz="4800" dirty="0" err="1"/>
              <a:t>Final</a:t>
            </a:r>
            <a:r>
              <a:rPr lang="it-IT" sz="4800" dirty="0"/>
              <a:t> Project plan</a:t>
            </a:r>
          </a:p>
        </p:txBody>
      </p:sp>
      <p:pic>
        <p:nvPicPr>
          <p:cNvPr id="5" name="Immagine 4" descr="Immagine che contiene interni, screenshot, computer, tavolo&#10;&#10;Descrizione generata automaticamente">
            <a:extLst>
              <a:ext uri="{FF2B5EF4-FFF2-40B4-BE49-F238E27FC236}">
                <a16:creationId xmlns:a16="http://schemas.microsoft.com/office/drawing/2014/main" id="{A7C57362-FA3A-4E09-9FFA-B498D6DF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8" y="1880040"/>
            <a:ext cx="11642103" cy="33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5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8D9A5-2635-463D-BCAD-9CFAF89D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1/2</a:t>
            </a:r>
          </a:p>
        </p:txBody>
      </p:sp>
      <p:graphicFrame>
        <p:nvGraphicFramePr>
          <p:cNvPr id="4" name="Google Shape;183;p12">
            <a:extLst>
              <a:ext uri="{FF2B5EF4-FFF2-40B4-BE49-F238E27FC236}">
                <a16:creationId xmlns:a16="http://schemas.microsoft.com/office/drawing/2014/main" id="{606B9D0E-FA3D-4F8F-8751-C68840D7B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118788"/>
              </p:ext>
            </p:extLst>
          </p:nvPr>
        </p:nvGraphicFramePr>
        <p:xfrm>
          <a:off x="521207" y="2041194"/>
          <a:ext cx="5395326" cy="3919242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704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1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57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dell’utente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641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il login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registrazione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Baratta il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ricerca 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Visualizza i dati di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Acquista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Riepilogo ordini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Analizza stato ordine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Aggiornamento dati Utente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Aggiorna Crediti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184;p12">
            <a:extLst>
              <a:ext uri="{FF2B5EF4-FFF2-40B4-BE49-F238E27FC236}">
                <a16:creationId xmlns:a16="http://schemas.microsoft.com/office/drawing/2014/main" id="{F749CD57-DFD0-46E1-947E-BB682F118F7F}"/>
              </a:ext>
            </a:extLst>
          </p:cNvPr>
          <p:cNvGraphicFramePr/>
          <p:nvPr/>
        </p:nvGraphicFramePr>
        <p:xfrm>
          <a:off x="6275468" y="1296477"/>
          <a:ext cx="5360100" cy="197907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43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 prodotto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viene sottoposto a baratto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viene venduto</a:t>
                      </a:r>
                    </a:p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oogle Shape;191;p13">
            <a:extLst>
              <a:ext uri="{FF2B5EF4-FFF2-40B4-BE49-F238E27FC236}">
                <a16:creationId xmlns:a16="http://schemas.microsoft.com/office/drawing/2014/main" id="{0913D1A3-513E-4AB7-BA7D-F1D0334CA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430704"/>
              </p:ext>
            </p:extLst>
          </p:nvPr>
        </p:nvGraphicFramePr>
        <p:xfrm>
          <a:off x="6240242" y="4027747"/>
          <a:ext cx="5395326" cy="1979074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264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97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rgbClr val="0070C0"/>
                          </a:solidFill>
                        </a:rPr>
                        <a:t>Ordine</a:t>
                      </a:r>
                      <a:endParaRPr sz="1800" b="1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7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di una transazione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132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Mostra i dati di un acquisto effettuato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Utente(fornitore)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Utente(login) </a:t>
                      </a: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Carrello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7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3C452-A1E7-4309-9705-09F3CBE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2/2</a:t>
            </a:r>
          </a:p>
        </p:txBody>
      </p:sp>
      <p:graphicFrame>
        <p:nvGraphicFramePr>
          <p:cNvPr id="5" name="Google Shape;198;g74238fbc29_0_10">
            <a:extLst>
              <a:ext uri="{FF2B5EF4-FFF2-40B4-BE49-F238E27FC236}">
                <a16:creationId xmlns:a16="http://schemas.microsoft.com/office/drawing/2014/main" id="{EEB16C11-DDD2-4EA3-B878-E3D32C350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233100"/>
              </p:ext>
            </p:extLst>
          </p:nvPr>
        </p:nvGraphicFramePr>
        <p:xfrm>
          <a:off x="2197590" y="2524333"/>
          <a:ext cx="7274650" cy="261400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0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Carrello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Rappresenta il carrello dell’utente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0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Aggiungi prodotto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Rimuovi prodotto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Calcola totale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 err="1">
                          <a:solidFill>
                            <a:srgbClr val="0070C0"/>
                          </a:solidFill>
                        </a:rPr>
                        <a:t>CheckOut</a:t>
                      </a:r>
                      <a:endParaRPr lang="it-IT" sz="1800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Modifica numero prodotti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rgbClr val="0070C0"/>
                          </a:solidFill>
                        </a:rPr>
                        <a:t>Ordine</a:t>
                      </a:r>
                      <a:endParaRPr sz="180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05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32662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200" dirty="0"/>
              <a:t>Class </a:t>
            </a:r>
            <a:r>
              <a:rPr lang="it-IT" sz="3200" dirty="0" err="1"/>
              <a:t>Diagram</a:t>
            </a:r>
            <a:r>
              <a:rPr lang="it-IT" sz="3200" dirty="0"/>
              <a:t> User</a:t>
            </a:r>
            <a:endParaRPr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9D2791-4838-48A6-8915-19D4F6B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96" y="715843"/>
            <a:ext cx="8448762" cy="58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71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32662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200" dirty="0"/>
              <a:t>Class </a:t>
            </a:r>
            <a:r>
              <a:rPr lang="it-IT" sz="3200" dirty="0" err="1"/>
              <a:t>Diagram</a:t>
            </a:r>
            <a:r>
              <a:rPr lang="it-IT" sz="3200" dirty="0"/>
              <a:t> Product</a:t>
            </a:r>
            <a:endParaRPr sz="32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70DEEE4-600C-4DA0-A55A-1CECD0A7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073" y="658350"/>
            <a:ext cx="9010265" cy="592002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1834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32662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3200" dirty="0"/>
              <a:t>Class </a:t>
            </a:r>
            <a:r>
              <a:rPr lang="it-IT" sz="3200" dirty="0" err="1"/>
              <a:t>Diagram</a:t>
            </a:r>
            <a:r>
              <a:rPr lang="it-IT" sz="3200" dirty="0"/>
              <a:t> Payment</a:t>
            </a:r>
            <a:endParaRPr sz="3200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3E907B8-6321-48B9-9F37-9A34AF1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09" y="575034"/>
            <a:ext cx="6419981" cy="60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5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58432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(Baratto1)</a:t>
            </a:r>
            <a:endParaRPr sz="48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2394DDD-594C-4334-B820-8B02BA67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6" y="1380781"/>
            <a:ext cx="11229208" cy="48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58432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(Baratto2)</a:t>
            </a:r>
            <a:endParaRPr sz="4800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5F2DC18-382A-40D9-817B-384E5AC2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54" y="1275860"/>
            <a:ext cx="8547379" cy="53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Project NO goals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" name="Google Shape;111;p4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12" name="Google Shape;112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 txBox="1"/>
          <p:nvPr/>
        </p:nvSpPr>
        <p:spPr>
          <a:xfrm>
            <a:off x="1056513" y="1958189"/>
            <a:ext cx="103656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Tracciamento della spedizione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4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116" name="Google Shape;116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119" name="Google Shape;119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/>
          <p:nvPr/>
        </p:nvSpPr>
        <p:spPr>
          <a:xfrm>
            <a:off x="1122949" y="2712825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Valutazione del prodotto usato da parte di un admin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22949" y="3569863"/>
            <a:ext cx="10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Assistenza tramite Chat Online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4" descr="Piccolo cerchio con il numero 3 all'interno che indica il passaggio 3"/>
          <p:cNvGrpSpPr/>
          <p:nvPr/>
        </p:nvGrpSpPr>
        <p:grpSpPr>
          <a:xfrm>
            <a:off x="531477" y="4413320"/>
            <a:ext cx="558300" cy="409800"/>
            <a:chOff x="6953426" y="711274"/>
            <a:chExt cx="558300" cy="409800"/>
          </a:xfrm>
        </p:grpSpPr>
        <p:sp>
          <p:nvSpPr>
            <p:cNvPr id="124" name="Google Shape;124;p4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1109450" y="4299925"/>
            <a:ext cx="570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Gestione del magazzino dell'usato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58432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</a:t>
            </a:r>
            <a:r>
              <a:rPr lang="it-IT" sz="4800" dirty="0" err="1"/>
              <a:t>Diagram</a:t>
            </a:r>
            <a:r>
              <a:rPr lang="it-IT" sz="4800" dirty="0"/>
              <a:t> (Login)</a:t>
            </a:r>
            <a:endParaRPr sz="4800" dirty="0"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675528-F2F9-452F-9FEA-F1A9FE16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839" y="1268249"/>
            <a:ext cx="9320726" cy="53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4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0D3FEF-8820-4DCF-B376-44545CA0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 Android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ECC1B63-AFCF-400C-8966-7581F2B40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5" y="1225484"/>
            <a:ext cx="2972095" cy="5283724"/>
          </a:xfrm>
          <a:prstGeom prst="rect">
            <a:avLst/>
          </a:prstGeom>
        </p:spPr>
      </p:pic>
      <p:pic>
        <p:nvPicPr>
          <p:cNvPr id="7" name="Immagine 6" descr="Immagine che contiene screenshot, cibo&#10;&#10;Descrizione generata automaticamente">
            <a:extLst>
              <a:ext uri="{FF2B5EF4-FFF2-40B4-BE49-F238E27FC236}">
                <a16:creationId xmlns:a16="http://schemas.microsoft.com/office/drawing/2014/main" id="{84432207-C09A-46B1-BA8D-9D607AFD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528" y="1225483"/>
            <a:ext cx="2972094" cy="5283723"/>
          </a:xfrm>
          <a:prstGeom prst="rect">
            <a:avLst/>
          </a:prstGeom>
        </p:spPr>
      </p:pic>
      <p:pic>
        <p:nvPicPr>
          <p:cNvPr id="9" name="Immagine 8" descr="Immagine che contiene screenshot, cibo, uccello&#10;&#10;Descrizione generata automaticamente">
            <a:extLst>
              <a:ext uri="{FF2B5EF4-FFF2-40B4-BE49-F238E27FC236}">
                <a16:creationId xmlns:a16="http://schemas.microsoft.com/office/drawing/2014/main" id="{036FA980-FA4D-4C61-B207-3349740F9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580" y="1225483"/>
            <a:ext cx="2972094" cy="52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 idx="4294967295"/>
          </p:nvPr>
        </p:nvSpPr>
        <p:spPr>
          <a:xfrm>
            <a:off x="841700" y="2424000"/>
            <a:ext cx="103086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it-IT" sz="4800" b="1">
                <a:solidFill>
                  <a:schemeClr val="lt1"/>
                </a:solidFill>
              </a:rPr>
              <a:t>Thank you for your attention !</a:t>
            </a:r>
            <a:endParaRPr sz="4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9692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Similar Applications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3" name="Google Shape;133;p6" descr="Immagine che contiene disegn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409" y="1923235"/>
            <a:ext cx="2640106" cy="79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12376" y="3495348"/>
            <a:ext cx="361890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 è presente il servizio di chilometro zero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4246068" y="3393193"/>
            <a:ext cx="343856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Permette esclusivamente l’acquisto dell’usato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7899419" y="3710793"/>
            <a:ext cx="397464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0 solo per la vendita di prodotti alimentari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 descr="Immagine che contiene disegnand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8530" y="1168106"/>
            <a:ext cx="3772859" cy="198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 descr="Immagine che contiene disegnand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1906" y="1320258"/>
            <a:ext cx="1115147" cy="198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591671" y="5360894"/>
            <a:ext cx="1128239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Idea Base TOShop: raggruppare le tre piattaforme in un’unica soluzione con l’aggiunta di nuove funzionalità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9761311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520"/>
              <a:buFont typeface="Quattrocento Sans"/>
              <a:buNone/>
            </a:pPr>
            <a:br>
              <a:rPr lang="it-IT" sz="2268" dirty="0"/>
            </a:br>
            <a:br>
              <a:rPr lang="it-IT" sz="2268" dirty="0"/>
            </a:br>
            <a:r>
              <a:rPr lang="it-IT" sz="4293" dirty="0" err="1"/>
              <a:t>Initial</a:t>
            </a:r>
            <a:r>
              <a:rPr lang="it-IT" sz="4293" dirty="0"/>
              <a:t> Project plan </a:t>
            </a:r>
            <a:r>
              <a:rPr lang="it-IT" sz="4293" dirty="0" err="1"/>
              <a:t>summary</a:t>
            </a:r>
            <a:endParaRPr sz="4293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240550"/>
            <a:ext cx="11701474" cy="53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1/3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605125" y="1379575"/>
            <a:ext cx="10981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Giovanni: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Giovanni ha un frigorifero in buone condizioni ma che non utilizza più e vorrebbe acquistare un aspirapolvere.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ttraverso l’applicazione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riuscito a liberarsi del frigorifero ottenendo un buono sconto che ha utilizzato per comprarsi l’aspirapolvere.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Friky fries: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Friky fries è un’azienda torinese di patatine e ha appena lanciato sul mercato il nuovo gusto alla paprika e cannella.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D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ecide quindi di utilizzare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per vendere questo innovativo prodotto inserendo l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’annuncio sul sito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it-IT"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0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2/3</a:t>
            </a:r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521200" y="1354150"/>
            <a:ext cx="10972800" cy="5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Wendy: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Wendy è una ragazza parsimoniosa, fanatica dei mercatini dell’usato. Per questo motivo ha deciso di utilizzare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per l’acquisto di prodotti usati e rimanere sempre aggiornata sui nuovi vecchi articoli.</a:t>
            </a: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8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Ferdinando: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Ferdinando dopo essere rimasto deluso dai servizi di spedizione di Amazon ha ripromesso a se stesso di non comprare più nulla online. Si è dovuto ricredere dopo aver visto i suoi amici utilizzare TOShop per l’acquisto di prodotti locali, avendo la possibilità di andarli a ritirare di persona. Ha deciso quindi di iscriversi alla piattaforma e di comprare quel televisore nuovo di cui aveva bisogno.</a:t>
            </a:r>
            <a:br>
              <a:rPr lang="it-IT"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it-IT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238fbc29_0_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3/3</a:t>
            </a:r>
            <a:endParaRPr/>
          </a:p>
        </p:txBody>
      </p:sp>
      <p:sp>
        <p:nvSpPr>
          <p:cNvPr id="165" name="Google Shape;165;g74238fbc29_0_0"/>
          <p:cNvSpPr txBox="1"/>
          <p:nvPr/>
        </p:nvSpPr>
        <p:spPr>
          <a:xfrm>
            <a:off x="630000" y="1331750"/>
            <a:ext cx="11210400" cy="5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Marta e Mirko: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Marta e Mirko sono una coppia di Torino e hanno da poco comprato una casa nuova. Grazie all’applicazione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stato per loro possibile ottenere degli elettrodomestici gratuitamente utilizzando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buono ottenuto dall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a vendita al sito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de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mobili del vecchio appartamento utilizzando la funzione baratto.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Fabrizio: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Fabrizio è un fabbro e ha da poco realizzato una collezione limitata di pentole che vuole mettere in vendita. Grazie a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in grado di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gesti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 le vendite fino ad esaurimento scorte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senza 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preoccupa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rsi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dei problemi di spedizione.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1406</Words>
  <Application>Microsoft Office PowerPoint</Application>
  <PresentationFormat>Widescreen</PresentationFormat>
  <Paragraphs>288</Paragraphs>
  <Slides>42</Slides>
  <Notes>38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7" baseType="lpstr">
      <vt:lpstr>Arial</vt:lpstr>
      <vt:lpstr>Quattrocento Sans</vt:lpstr>
      <vt:lpstr>Lato</vt:lpstr>
      <vt:lpstr>Calibri</vt:lpstr>
      <vt:lpstr>Simple Light</vt:lpstr>
      <vt:lpstr>Presentazione standard di PowerPoint</vt:lpstr>
      <vt:lpstr>Motivations</vt:lpstr>
      <vt:lpstr>Project goals</vt:lpstr>
      <vt:lpstr>Project NO goals</vt:lpstr>
      <vt:lpstr>Similar Applications</vt:lpstr>
      <vt:lpstr>  Initial Project plan summary</vt:lpstr>
      <vt:lpstr>User stories 1/3</vt:lpstr>
      <vt:lpstr>User stories 2/3</vt:lpstr>
      <vt:lpstr>User stories 3/3</vt:lpstr>
      <vt:lpstr>Spikes</vt:lpstr>
      <vt:lpstr>User Interaction Draft</vt:lpstr>
      <vt:lpstr>CRC Cards  1/3</vt:lpstr>
      <vt:lpstr>CRC Cards  2/3</vt:lpstr>
      <vt:lpstr>CRC Cards 3/3</vt:lpstr>
      <vt:lpstr>Mockups</vt:lpstr>
      <vt:lpstr>Presentazione standard di PowerPoint</vt:lpstr>
      <vt:lpstr>Motivations</vt:lpstr>
      <vt:lpstr>Project goals</vt:lpstr>
      <vt:lpstr>Project NO goals</vt:lpstr>
      <vt:lpstr>Project plan 2° review</vt:lpstr>
      <vt:lpstr>CRC Cards  1/2</vt:lpstr>
      <vt:lpstr>CRC Cards  2/2</vt:lpstr>
      <vt:lpstr>Class Diagram</vt:lpstr>
      <vt:lpstr>Sequence Diagram (Baratto)</vt:lpstr>
      <vt:lpstr>Sequence Diagram (Ricerca)</vt:lpstr>
      <vt:lpstr>Problemi riscontrati</vt:lpstr>
      <vt:lpstr>Thank you for your attention !</vt:lpstr>
      <vt:lpstr>Presentazione standard di PowerPoint</vt:lpstr>
      <vt:lpstr>Motivations</vt:lpstr>
      <vt:lpstr>Project goals</vt:lpstr>
      <vt:lpstr>Project NO goals</vt:lpstr>
      <vt:lpstr>Final Project plan</vt:lpstr>
      <vt:lpstr>CRC Cards  1/2</vt:lpstr>
      <vt:lpstr>CRC Cards  2/2</vt:lpstr>
      <vt:lpstr>Class Diagram User</vt:lpstr>
      <vt:lpstr>Class Diagram Product</vt:lpstr>
      <vt:lpstr>Class Diagram Payment</vt:lpstr>
      <vt:lpstr>Sequence Diagram (Baratto1)</vt:lpstr>
      <vt:lpstr>Sequence Diagram (Baratto2)</vt:lpstr>
      <vt:lpstr>Sequence Diagram (Login)</vt:lpstr>
      <vt:lpstr>APP Android</vt:lpstr>
      <vt:lpstr>Thank you for your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salvo latino</dc:creator>
  <cp:lastModifiedBy>Salvatore Latino</cp:lastModifiedBy>
  <cp:revision>23</cp:revision>
  <dcterms:created xsi:type="dcterms:W3CDTF">2019-11-08T18:57:13Z</dcterms:created>
  <dcterms:modified xsi:type="dcterms:W3CDTF">2020-10-01T11:22:28Z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0x010100B35F0C18FDBE3B47B17F1D0BB0016B31</vt:lpwstr>
  </property>
</Properties>
</file>